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Helvetica World" panose="020B0604020202020204" charset="-128"/>
      <p:regular r:id="rId16"/>
    </p:embeddedFont>
    <p:embeddedFont>
      <p:font typeface="Helvetica World Bold" panose="020B0604020202020204" charset="-128"/>
      <p:regular r:id="rId17"/>
    </p:embeddedFont>
    <p:embeddedFont>
      <p:font typeface="Georgia Pro Condense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16.sv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7A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2700"/>
            <a:ext cx="11201400" cy="10299700"/>
            <a:chOff x="0" y="0"/>
            <a:chExt cx="963348" cy="8857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3348" cy="885799"/>
            </a:xfrm>
            <a:custGeom>
              <a:avLst/>
              <a:gdLst/>
              <a:ahLst/>
              <a:cxnLst/>
              <a:rect l="l" t="t" r="r" b="b"/>
              <a:pathLst>
                <a:path w="963348" h="885799">
                  <a:moveTo>
                    <a:pt x="0" y="0"/>
                  </a:moveTo>
                  <a:lnTo>
                    <a:pt x="963348" y="0"/>
                  </a:lnTo>
                  <a:lnTo>
                    <a:pt x="963348" y="885799"/>
                  </a:lnTo>
                  <a:lnTo>
                    <a:pt x="0" y="885799"/>
                  </a:lnTo>
                  <a:close/>
                </a:path>
              </a:pathLst>
            </a:custGeom>
            <a:solidFill>
              <a:srgbClr val="F4F5F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1868150" y="666750"/>
            <a:ext cx="5753100" cy="8953500"/>
            <a:chOff x="0" y="0"/>
            <a:chExt cx="814724" cy="12679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4724" cy="1267949"/>
            </a:xfrm>
            <a:custGeom>
              <a:avLst/>
              <a:gdLst/>
              <a:ahLst/>
              <a:cxnLst/>
              <a:rect l="l" t="t" r="r" b="b"/>
              <a:pathLst>
                <a:path w="814724" h="1267949">
                  <a:moveTo>
                    <a:pt x="26914" y="0"/>
                  </a:moveTo>
                  <a:lnTo>
                    <a:pt x="787810" y="0"/>
                  </a:lnTo>
                  <a:cubicBezTo>
                    <a:pt x="802675" y="0"/>
                    <a:pt x="814724" y="12050"/>
                    <a:pt x="814724" y="26914"/>
                  </a:cubicBezTo>
                  <a:lnTo>
                    <a:pt x="814724" y="1241035"/>
                  </a:lnTo>
                  <a:cubicBezTo>
                    <a:pt x="814724" y="1255899"/>
                    <a:pt x="802675" y="1267949"/>
                    <a:pt x="787810" y="1267949"/>
                  </a:cubicBezTo>
                  <a:lnTo>
                    <a:pt x="26914" y="1267949"/>
                  </a:lnTo>
                  <a:cubicBezTo>
                    <a:pt x="12050" y="1267949"/>
                    <a:pt x="0" y="1255899"/>
                    <a:pt x="0" y="1241035"/>
                  </a:cubicBezTo>
                  <a:lnTo>
                    <a:pt x="0" y="26914"/>
                  </a:lnTo>
                  <a:cubicBezTo>
                    <a:pt x="0" y="12050"/>
                    <a:pt x="12050" y="0"/>
                    <a:pt x="26914" y="0"/>
                  </a:cubicBezTo>
                  <a:close/>
                </a:path>
              </a:pathLst>
            </a:custGeom>
            <a:blipFill>
              <a:blip r:embed="rId2"/>
              <a:stretch>
                <a:fillRect t="-199" b="-199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666750" y="9011285"/>
            <a:ext cx="6886575" cy="608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40"/>
              </a:lnSpc>
            </a:pPr>
            <a:r>
              <a:rPr lang="en-US" sz="3800" u="none" strike="noStrike" spc="-57">
                <a:solidFill>
                  <a:srgbClr val="6B7A8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Presented by [Your Name]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5380" y="975068"/>
            <a:ext cx="9754495" cy="5790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956"/>
              </a:lnSpc>
            </a:pPr>
            <a:r>
              <a:rPr lang="en-US" sz="14956" u="none" strike="noStrike" spc="-523">
                <a:solidFill>
                  <a:srgbClr val="6B7A8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Infographic Templates for Professionals</a:t>
            </a:r>
          </a:p>
        </p:txBody>
      </p:sp>
      <p:sp>
        <p:nvSpPr>
          <p:cNvPr id="8" name="Freeform 8"/>
          <p:cNvSpPr/>
          <p:nvPr/>
        </p:nvSpPr>
        <p:spPr>
          <a:xfrm rot="-3117037">
            <a:off x="8947742" y="7656091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4" y="0"/>
                </a:lnTo>
                <a:lnTo>
                  <a:pt x="2112604" y="1859091"/>
                </a:lnTo>
                <a:lnTo>
                  <a:pt x="0" y="18590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7A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0"/>
            <a:ext cx="8991600" cy="3352800"/>
            <a:chOff x="0" y="0"/>
            <a:chExt cx="2368158" cy="8830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8158" cy="883042"/>
            </a:xfrm>
            <a:custGeom>
              <a:avLst/>
              <a:gdLst/>
              <a:ahLst/>
              <a:cxnLst/>
              <a:rect l="l" t="t" r="r" b="b"/>
              <a:pathLst>
                <a:path w="2368158" h="883042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6B7A8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68158" cy="921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91600" y="0"/>
            <a:ext cx="9296400" cy="10287000"/>
            <a:chOff x="0" y="0"/>
            <a:chExt cx="1220873" cy="13509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0873" cy="1350966"/>
            </a:xfrm>
            <a:custGeom>
              <a:avLst/>
              <a:gdLst/>
              <a:ahLst/>
              <a:cxnLst/>
              <a:rect l="l" t="t" r="r" b="b"/>
              <a:pathLst>
                <a:path w="1220873" h="1350966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t="-66" b="-66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666750" y="790575"/>
            <a:ext cx="6886575" cy="2802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u="none" strike="noStrike">
                <a:solidFill>
                  <a:srgbClr val="F4F5F7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Summary Insights and Recommendations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6750" y="7416800"/>
            <a:ext cx="6886575" cy="220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sz="2499" u="none" strike="noStrike" spc="-37">
                <a:solidFill>
                  <a:srgbClr val="F4F5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This section provides </a:t>
            </a:r>
            <a:r>
              <a:rPr lang="en-US" sz="2499" b="1" u="none" strike="noStrike" spc="-37">
                <a:solidFill>
                  <a:srgbClr val="F4F5F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key takeaways</a:t>
            </a:r>
            <a:r>
              <a:rPr lang="en-US" sz="2499" u="none" strike="noStrike" spc="-37">
                <a:solidFill>
                  <a:srgbClr val="F4F5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and actionable steps for leveraging data-driven insights, ensuring decision-makers can quickly grasp essential information and effectively implement strategies to drive organizational success.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9118" y="3367087"/>
            <a:ext cx="4007657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9"/>
              </a:lnSpc>
              <a:spcBef>
                <a:spcPct val="0"/>
              </a:spcBef>
            </a:pPr>
            <a:r>
              <a:rPr lang="en-US" sz="2499" b="1" spc="-37">
                <a:solidFill>
                  <a:srgbClr val="6B7A8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Project Kickoff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69118" y="5105400"/>
            <a:ext cx="4007657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</a:pPr>
            <a:r>
              <a:rPr lang="en-US" sz="2000" u="none" strike="noStrike" spc="-30">
                <a:solidFill>
                  <a:srgbClr val="6B7A8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project kickoff initiated on January 15, 2025, where objectives were outlined and team roles assigned, ensuring a clear direction for all stakeholders involved in the process.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81575" y="3367087"/>
            <a:ext cx="4010025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9"/>
              </a:lnSpc>
              <a:spcBef>
                <a:spcPct val="0"/>
              </a:spcBef>
            </a:pPr>
            <a:r>
              <a:rPr lang="en-US" sz="2499" b="1" spc="-37">
                <a:solidFill>
                  <a:srgbClr val="6B7A8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First Review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616434" y="3323432"/>
            <a:ext cx="4003106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9"/>
              </a:lnSpc>
              <a:spcBef>
                <a:spcPct val="0"/>
              </a:spcBef>
            </a:pPr>
            <a:r>
              <a:rPr lang="en-US" sz="2499" b="1" spc="-37">
                <a:solidFill>
                  <a:srgbClr val="6B7A8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Project Completion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81575" y="5105400"/>
            <a:ext cx="4010025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</a:pPr>
            <a:r>
              <a:rPr lang="en-US" sz="2000" u="none" strike="noStrike" spc="-30">
                <a:solidFill>
                  <a:srgbClr val="6B7A8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first review took place on March 10, 2025, allowing the team to assess initial progress, address challenges, and make necessary adjustments to align with project goals.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611225" y="5105400"/>
            <a:ext cx="4003106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</a:pPr>
            <a:r>
              <a:rPr lang="en-US" sz="2000" u="none" strike="noStrike" spc="-30">
                <a:solidFill>
                  <a:srgbClr val="6B7A8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Project completion was achieved on September 30, 2025, culminating in a comprehensive final report and presentation of results to stakeholders, highlighting key achievements and lessons learned.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296400" y="3367087"/>
            <a:ext cx="3807849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9"/>
              </a:lnSpc>
              <a:spcBef>
                <a:spcPct val="0"/>
              </a:spcBef>
            </a:pPr>
            <a:r>
              <a:rPr lang="en-US" sz="2499" b="1" spc="-37">
                <a:solidFill>
                  <a:srgbClr val="6B7A8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Midpoint Check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97189" y="5105400"/>
            <a:ext cx="4009236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</a:pPr>
            <a:r>
              <a:rPr lang="en-US" sz="2000" u="none" strike="noStrike" spc="-30">
                <a:solidFill>
                  <a:srgbClr val="6B7A8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 midpoint check was conducted on June 20, 2025, focusing on evaluating overall performance, gathering feedback, and ensuring that the project remains on track for successful completion.</a:t>
            </a:r>
          </a:p>
        </p:txBody>
      </p:sp>
      <p:sp>
        <p:nvSpPr>
          <p:cNvPr id="10" name="AutoShape 10"/>
          <p:cNvSpPr/>
          <p:nvPr/>
        </p:nvSpPr>
        <p:spPr>
          <a:xfrm>
            <a:off x="992968" y="4410075"/>
            <a:ext cx="17607376" cy="0"/>
          </a:xfrm>
          <a:prstGeom prst="line">
            <a:avLst/>
          </a:prstGeom>
          <a:ln w="19050" cap="flat">
            <a:solidFill>
              <a:srgbClr val="6B7A8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669118" y="4248150"/>
            <a:ext cx="323850" cy="323850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B7A8F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4983154" y="4248150"/>
            <a:ext cx="323850" cy="323850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B7A8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9297189" y="4248150"/>
            <a:ext cx="323850" cy="323850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B7A8F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3611225" y="4248150"/>
            <a:ext cx="323850" cy="323850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B7A8F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666750" y="809625"/>
            <a:ext cx="16954500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</a:pPr>
            <a:r>
              <a:rPr lang="en-US" sz="8000">
                <a:solidFill>
                  <a:srgbClr val="6B7A8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Timeline of Events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7A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666750"/>
            <a:ext cx="4010025" cy="2340610"/>
            <a:chOff x="0" y="0"/>
            <a:chExt cx="1029283" cy="6007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29283" cy="600782"/>
            </a:xfrm>
            <a:custGeom>
              <a:avLst/>
              <a:gdLst/>
              <a:ahLst/>
              <a:cxnLst/>
              <a:rect l="l" t="t" r="r" b="b"/>
              <a:pathLst>
                <a:path w="1029283" h="600782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62169"/>
                  </a:lnTo>
                  <a:cubicBezTo>
                    <a:pt x="1029283" y="583494"/>
                    <a:pt x="1011996" y="600782"/>
                    <a:pt x="990671" y="600782"/>
                  </a:cubicBezTo>
                  <a:lnTo>
                    <a:pt x="38613" y="600782"/>
                  </a:lnTo>
                  <a:cubicBezTo>
                    <a:pt x="17288" y="600782"/>
                    <a:pt x="0" y="583494"/>
                    <a:pt x="0" y="562169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2"/>
              <a:stretch>
                <a:fillRect l="-102" r="-102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3611225" y="666750"/>
            <a:ext cx="4010025" cy="2340610"/>
            <a:chOff x="0" y="0"/>
            <a:chExt cx="1029283" cy="6007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29283" cy="600782"/>
            </a:xfrm>
            <a:custGeom>
              <a:avLst/>
              <a:gdLst/>
              <a:ahLst/>
              <a:cxnLst/>
              <a:rect l="l" t="t" r="r" b="b"/>
              <a:pathLst>
                <a:path w="1029283" h="600782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62169"/>
                  </a:lnTo>
                  <a:cubicBezTo>
                    <a:pt x="1029283" y="583494"/>
                    <a:pt x="1011996" y="600782"/>
                    <a:pt x="990671" y="600782"/>
                  </a:cubicBezTo>
                  <a:lnTo>
                    <a:pt x="38613" y="600782"/>
                  </a:lnTo>
                  <a:cubicBezTo>
                    <a:pt x="17288" y="600782"/>
                    <a:pt x="0" y="583494"/>
                    <a:pt x="0" y="562169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3"/>
              <a:stretch>
                <a:fillRect l="-102" r="-102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9296400" y="5143500"/>
            <a:ext cx="4010025" cy="2239371"/>
            <a:chOff x="0" y="0"/>
            <a:chExt cx="1029283" cy="5747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29283" cy="574796"/>
            </a:xfrm>
            <a:custGeom>
              <a:avLst/>
              <a:gdLst/>
              <a:ahLst/>
              <a:cxnLst/>
              <a:rect l="l" t="t" r="r" b="b"/>
              <a:pathLst>
                <a:path w="1029283" h="574796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36184"/>
                  </a:lnTo>
                  <a:cubicBezTo>
                    <a:pt x="1029283" y="557509"/>
                    <a:pt x="1011996" y="574796"/>
                    <a:pt x="990671" y="574796"/>
                  </a:cubicBezTo>
                  <a:lnTo>
                    <a:pt x="38613" y="574796"/>
                  </a:lnTo>
                  <a:cubicBezTo>
                    <a:pt x="17288" y="574796"/>
                    <a:pt x="0" y="557509"/>
                    <a:pt x="0" y="536184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4"/>
              <a:stretch>
                <a:fillRect l="-423" r="-423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7858125" cy="10287000"/>
            <a:chOff x="0" y="0"/>
            <a:chExt cx="2069630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69630" cy="2709333"/>
            </a:xfrm>
            <a:custGeom>
              <a:avLst/>
              <a:gdLst/>
              <a:ahLst/>
              <a:cxnLst/>
              <a:rect l="l" t="t" r="r" b="b"/>
              <a:pathLst>
                <a:path w="2069630" h="2709333">
                  <a:moveTo>
                    <a:pt x="0" y="0"/>
                  </a:moveTo>
                  <a:lnTo>
                    <a:pt x="2069630" y="0"/>
                  </a:lnTo>
                  <a:lnTo>
                    <a:pt x="206963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4F5F7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06963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66750" y="733425"/>
            <a:ext cx="5753100" cy="3378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</a:pPr>
            <a:r>
              <a:rPr lang="en-US" sz="8000" spc="-240">
                <a:solidFill>
                  <a:srgbClr val="6B7A8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Deep Dive into Key Milestones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296400" y="3344989"/>
            <a:ext cx="4010025" cy="1218438"/>
            <a:chOff x="0" y="0"/>
            <a:chExt cx="5346700" cy="162458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0"/>
              <a:ext cx="5345796" cy="60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2800" b="1" spc="-42">
                  <a:solidFill>
                    <a:srgbClr val="F4F5F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Milestone 1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81939"/>
              <a:ext cx="5346700" cy="842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80"/>
                </a:lnSpc>
              </a:pPr>
              <a:r>
                <a:rPr lang="en-US" sz="2000" spc="-30">
                  <a:solidFill>
                    <a:srgbClr val="F4F5F7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Initial project kickoff and team alignment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611225" y="3352800"/>
            <a:ext cx="4010025" cy="1218438"/>
            <a:chOff x="0" y="0"/>
            <a:chExt cx="5346700" cy="1624584"/>
          </a:xfrm>
        </p:grpSpPr>
        <p:sp>
          <p:nvSpPr>
            <p:cNvPr id="16" name="TextBox 16"/>
            <p:cNvSpPr txBox="1"/>
            <p:nvPr/>
          </p:nvSpPr>
          <p:spPr>
            <a:xfrm>
              <a:off x="0" y="0"/>
              <a:ext cx="5345796" cy="60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2800" b="1" spc="-42">
                  <a:solidFill>
                    <a:srgbClr val="F4F5F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Milestone 2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81939"/>
              <a:ext cx="5346700" cy="842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80"/>
                </a:lnSpc>
                <a:spcBef>
                  <a:spcPct val="0"/>
                </a:spcBef>
              </a:pPr>
              <a:r>
                <a:rPr lang="en-US" sz="2000" u="none" strike="noStrike" spc="-30">
                  <a:solidFill>
                    <a:srgbClr val="F4F5F7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Completion of the first project phase overview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296400" y="7829550"/>
            <a:ext cx="4010025" cy="1218438"/>
            <a:chOff x="0" y="0"/>
            <a:chExt cx="5346700" cy="1624584"/>
          </a:xfrm>
        </p:grpSpPr>
        <p:sp>
          <p:nvSpPr>
            <p:cNvPr id="19" name="TextBox 19"/>
            <p:cNvSpPr txBox="1"/>
            <p:nvPr/>
          </p:nvSpPr>
          <p:spPr>
            <a:xfrm>
              <a:off x="0" y="0"/>
              <a:ext cx="5345796" cy="60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2800" b="1" spc="-42">
                  <a:solidFill>
                    <a:srgbClr val="F4F5F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Milestone 3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781939"/>
              <a:ext cx="5346700" cy="842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80"/>
                </a:lnSpc>
              </a:pPr>
              <a:r>
                <a:rPr lang="en-US" sz="2000" spc="-30">
                  <a:solidFill>
                    <a:srgbClr val="F4F5F7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Final review and project delivery completion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708153" y="7606302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666750"/>
            <a:ext cx="4010025" cy="2340610"/>
            <a:chOff x="0" y="0"/>
            <a:chExt cx="1029283" cy="6007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29283" cy="600782"/>
            </a:xfrm>
            <a:custGeom>
              <a:avLst/>
              <a:gdLst/>
              <a:ahLst/>
              <a:cxnLst/>
              <a:rect l="l" t="t" r="r" b="b"/>
              <a:pathLst>
                <a:path w="1029283" h="600782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62169"/>
                  </a:lnTo>
                  <a:cubicBezTo>
                    <a:pt x="1029283" y="583494"/>
                    <a:pt x="1011996" y="600782"/>
                    <a:pt x="990671" y="600782"/>
                  </a:cubicBezTo>
                  <a:lnTo>
                    <a:pt x="38613" y="600782"/>
                  </a:lnTo>
                  <a:cubicBezTo>
                    <a:pt x="17288" y="600782"/>
                    <a:pt x="0" y="583494"/>
                    <a:pt x="0" y="562169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2"/>
              <a:stretch>
                <a:fillRect l="-102" r="-102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3611225" y="666750"/>
            <a:ext cx="4010025" cy="2340610"/>
            <a:chOff x="0" y="0"/>
            <a:chExt cx="1029283" cy="6007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29283" cy="600782"/>
            </a:xfrm>
            <a:custGeom>
              <a:avLst/>
              <a:gdLst/>
              <a:ahLst/>
              <a:cxnLst/>
              <a:rect l="l" t="t" r="r" b="b"/>
              <a:pathLst>
                <a:path w="1029283" h="600782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62169"/>
                  </a:lnTo>
                  <a:cubicBezTo>
                    <a:pt x="1029283" y="583494"/>
                    <a:pt x="1011996" y="600782"/>
                    <a:pt x="990671" y="600782"/>
                  </a:cubicBezTo>
                  <a:lnTo>
                    <a:pt x="38613" y="600782"/>
                  </a:lnTo>
                  <a:cubicBezTo>
                    <a:pt x="17288" y="600782"/>
                    <a:pt x="0" y="583494"/>
                    <a:pt x="0" y="562169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3"/>
              <a:stretch>
                <a:fillRect l="-102" r="-102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9296400" y="5143500"/>
            <a:ext cx="4010025" cy="2239371"/>
            <a:chOff x="0" y="0"/>
            <a:chExt cx="1029283" cy="5747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29283" cy="574796"/>
            </a:xfrm>
            <a:custGeom>
              <a:avLst/>
              <a:gdLst/>
              <a:ahLst/>
              <a:cxnLst/>
              <a:rect l="l" t="t" r="r" b="b"/>
              <a:pathLst>
                <a:path w="1029283" h="574796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36184"/>
                  </a:lnTo>
                  <a:cubicBezTo>
                    <a:pt x="1029283" y="557509"/>
                    <a:pt x="1011996" y="574796"/>
                    <a:pt x="990671" y="574796"/>
                  </a:cubicBezTo>
                  <a:lnTo>
                    <a:pt x="38613" y="574796"/>
                  </a:lnTo>
                  <a:cubicBezTo>
                    <a:pt x="17288" y="574796"/>
                    <a:pt x="0" y="557509"/>
                    <a:pt x="0" y="536184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4"/>
              <a:stretch>
                <a:fillRect l="-423" r="-423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7858125" cy="10287000"/>
            <a:chOff x="0" y="0"/>
            <a:chExt cx="2069630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69630" cy="2709333"/>
            </a:xfrm>
            <a:custGeom>
              <a:avLst/>
              <a:gdLst/>
              <a:ahLst/>
              <a:cxnLst/>
              <a:rect l="l" t="t" r="r" b="b"/>
              <a:pathLst>
                <a:path w="2069630" h="2709333">
                  <a:moveTo>
                    <a:pt x="0" y="0"/>
                  </a:moveTo>
                  <a:lnTo>
                    <a:pt x="2069630" y="0"/>
                  </a:lnTo>
                  <a:lnTo>
                    <a:pt x="206963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6B7A8F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06963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66750" y="733425"/>
            <a:ext cx="5753100" cy="4492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</a:pPr>
            <a:r>
              <a:rPr lang="en-US" sz="8000" spc="-240">
                <a:solidFill>
                  <a:srgbClr val="F4F5F7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In-Depth Analysis of Key Milestones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296400" y="3344989"/>
            <a:ext cx="4010025" cy="1247013"/>
            <a:chOff x="0" y="0"/>
            <a:chExt cx="5346700" cy="166268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0"/>
              <a:ext cx="5345796" cy="60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2800" b="1" spc="-42">
                  <a:solidFill>
                    <a:srgbClr val="6B7A8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Milestone One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81939"/>
              <a:ext cx="5346700" cy="880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80"/>
                </a:lnSpc>
              </a:pPr>
              <a:r>
                <a:rPr lang="en-US" sz="2000" b="1" spc="-30">
                  <a:solidFill>
                    <a:srgbClr val="6B7A8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Initial concept</a:t>
              </a:r>
              <a:r>
                <a:rPr lang="en-US" sz="2000" spc="-30">
                  <a:solidFill>
                    <a:srgbClr val="6B7A8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phase led to clear objectives.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611225" y="3352800"/>
            <a:ext cx="4010025" cy="1247013"/>
            <a:chOff x="0" y="0"/>
            <a:chExt cx="5346700" cy="1662684"/>
          </a:xfrm>
        </p:grpSpPr>
        <p:sp>
          <p:nvSpPr>
            <p:cNvPr id="16" name="TextBox 16"/>
            <p:cNvSpPr txBox="1"/>
            <p:nvPr/>
          </p:nvSpPr>
          <p:spPr>
            <a:xfrm>
              <a:off x="0" y="0"/>
              <a:ext cx="5345796" cy="60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2800" b="1" spc="-42">
                  <a:solidFill>
                    <a:srgbClr val="6B7A8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Milestone Two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81939"/>
              <a:ext cx="5346700" cy="880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80"/>
                </a:lnSpc>
                <a:spcBef>
                  <a:spcPct val="0"/>
                </a:spcBef>
              </a:pPr>
              <a:r>
                <a:rPr lang="en-US" sz="2000" b="1" u="none" strike="noStrike" spc="-30">
                  <a:solidFill>
                    <a:srgbClr val="6B7A8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Development phase</a:t>
              </a:r>
              <a:r>
                <a:rPr lang="en-US" sz="2000" u="none" strike="noStrike" spc="-30">
                  <a:solidFill>
                    <a:srgbClr val="6B7A8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focused on iterative improvements.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296400" y="7829550"/>
            <a:ext cx="4010025" cy="1247013"/>
            <a:chOff x="0" y="0"/>
            <a:chExt cx="5346700" cy="1662684"/>
          </a:xfrm>
        </p:grpSpPr>
        <p:sp>
          <p:nvSpPr>
            <p:cNvPr id="19" name="TextBox 19"/>
            <p:cNvSpPr txBox="1"/>
            <p:nvPr/>
          </p:nvSpPr>
          <p:spPr>
            <a:xfrm>
              <a:off x="0" y="0"/>
              <a:ext cx="5345796" cy="60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2800" b="1" spc="-42">
                  <a:solidFill>
                    <a:srgbClr val="6B7A8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Milestone Three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781939"/>
              <a:ext cx="5346700" cy="880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80"/>
                </a:lnSpc>
              </a:pPr>
              <a:r>
                <a:rPr lang="en-US" sz="2000" b="1" spc="-30">
                  <a:solidFill>
                    <a:srgbClr val="6B7A8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Final review</a:t>
              </a:r>
              <a:r>
                <a:rPr lang="en-US" sz="2000" spc="-30">
                  <a:solidFill>
                    <a:srgbClr val="6B7A8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phase ensured project alignment.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708153" y="7606302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858125" cy="10287000"/>
            <a:chOff x="0" y="0"/>
            <a:chExt cx="1031988" cy="13509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31988" cy="1350966"/>
            </a:xfrm>
            <a:custGeom>
              <a:avLst/>
              <a:gdLst/>
              <a:ahLst/>
              <a:cxnLst/>
              <a:rect l="l" t="t" r="r" b="b"/>
              <a:pathLst>
                <a:path w="1031988" h="1350966">
                  <a:moveTo>
                    <a:pt x="0" y="0"/>
                  </a:moveTo>
                  <a:lnTo>
                    <a:pt x="1031988" y="0"/>
                  </a:lnTo>
                  <a:lnTo>
                    <a:pt x="1031988" y="1350966"/>
                  </a:lnTo>
                  <a:lnTo>
                    <a:pt x="0" y="1350966"/>
                  </a:lnTo>
                  <a:close/>
                </a:path>
              </a:pathLst>
            </a:custGeom>
            <a:solidFill>
              <a:srgbClr val="52617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052512" y="666750"/>
            <a:ext cx="5753100" cy="8953500"/>
            <a:chOff x="0" y="0"/>
            <a:chExt cx="814724" cy="12679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4724" cy="1267949"/>
            </a:xfrm>
            <a:custGeom>
              <a:avLst/>
              <a:gdLst/>
              <a:ahLst/>
              <a:cxnLst/>
              <a:rect l="l" t="t" r="r" b="b"/>
              <a:pathLst>
                <a:path w="814724" h="1267949">
                  <a:moveTo>
                    <a:pt x="26914" y="0"/>
                  </a:moveTo>
                  <a:lnTo>
                    <a:pt x="787810" y="0"/>
                  </a:lnTo>
                  <a:cubicBezTo>
                    <a:pt x="802675" y="0"/>
                    <a:pt x="814724" y="12050"/>
                    <a:pt x="814724" y="26914"/>
                  </a:cubicBezTo>
                  <a:lnTo>
                    <a:pt x="814724" y="1241035"/>
                  </a:lnTo>
                  <a:cubicBezTo>
                    <a:pt x="814724" y="1255899"/>
                    <a:pt x="802675" y="1267949"/>
                    <a:pt x="787810" y="1267949"/>
                  </a:cubicBezTo>
                  <a:lnTo>
                    <a:pt x="26914" y="1267949"/>
                  </a:lnTo>
                  <a:cubicBezTo>
                    <a:pt x="12050" y="1267949"/>
                    <a:pt x="0" y="1255899"/>
                    <a:pt x="0" y="1241035"/>
                  </a:cubicBezTo>
                  <a:lnTo>
                    <a:pt x="0" y="26914"/>
                  </a:lnTo>
                  <a:cubicBezTo>
                    <a:pt x="0" y="12050"/>
                    <a:pt x="12050" y="0"/>
                    <a:pt x="26914" y="0"/>
                  </a:cubicBezTo>
                  <a:close/>
                </a:path>
              </a:pathLst>
            </a:custGeom>
            <a:blipFill>
              <a:blip r:embed="rId2"/>
              <a:stretch>
                <a:fillRect t="-199" b="-199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9296400" y="9011285"/>
            <a:ext cx="8324850" cy="608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40"/>
              </a:lnSpc>
            </a:pPr>
            <a:r>
              <a:rPr lang="en-US" sz="3800" spc="-57">
                <a:solidFill>
                  <a:srgbClr val="6B7A8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Next steps in your journey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03759" y="942975"/>
            <a:ext cx="8317491" cy="1999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956"/>
              </a:lnSpc>
            </a:pPr>
            <a:r>
              <a:rPr lang="en-US" sz="14956" spc="-523">
                <a:solidFill>
                  <a:srgbClr val="6B7A8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Thank You</a:t>
            </a:r>
          </a:p>
        </p:txBody>
      </p:sp>
      <p:sp>
        <p:nvSpPr>
          <p:cNvPr id="8" name="Freeform 8"/>
          <p:cNvSpPr/>
          <p:nvPr/>
        </p:nvSpPr>
        <p:spPr>
          <a:xfrm rot="-3117037">
            <a:off x="5418783" y="7952721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2908300"/>
            <a:ext cx="5448300" cy="6711950"/>
            <a:chOff x="0" y="0"/>
            <a:chExt cx="1434943" cy="17677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34943" cy="1767756"/>
            </a:xfrm>
            <a:custGeom>
              <a:avLst/>
              <a:gdLst/>
              <a:ahLst/>
              <a:cxnLst/>
              <a:rect l="l" t="t" r="r" b="b"/>
              <a:pathLst>
                <a:path w="1434943" h="1767756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6B7A8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434943" cy="1777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419850" y="2908300"/>
            <a:ext cx="5448300" cy="6711950"/>
            <a:chOff x="0" y="0"/>
            <a:chExt cx="1434943" cy="17677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34943" cy="1767756"/>
            </a:xfrm>
            <a:custGeom>
              <a:avLst/>
              <a:gdLst/>
              <a:ahLst/>
              <a:cxnLst/>
              <a:rect l="l" t="t" r="r" b="b"/>
              <a:pathLst>
                <a:path w="1434943" h="1767756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6B7A8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1434943" cy="1777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172950" y="2908300"/>
            <a:ext cx="5448300" cy="6711950"/>
            <a:chOff x="0" y="0"/>
            <a:chExt cx="1434943" cy="17677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34943" cy="1767756"/>
            </a:xfrm>
            <a:custGeom>
              <a:avLst/>
              <a:gdLst/>
              <a:ahLst/>
              <a:cxnLst/>
              <a:rect l="l" t="t" r="r" b="b"/>
              <a:pathLst>
                <a:path w="1434943" h="1767756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6B7A8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1434943" cy="1777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66053" y="4248150"/>
            <a:ext cx="4649694" cy="3581400"/>
            <a:chOff x="0" y="0"/>
            <a:chExt cx="1259398" cy="97004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59398" cy="970044"/>
            </a:xfrm>
            <a:custGeom>
              <a:avLst/>
              <a:gdLst/>
              <a:ahLst/>
              <a:cxnLst/>
              <a:rect l="l" t="t" r="r" b="b"/>
              <a:pathLst>
                <a:path w="1259398" h="970044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2"/>
              <a:stretch>
                <a:fillRect l="-342" r="-342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6819153" y="4248150"/>
            <a:ext cx="4649694" cy="3581400"/>
            <a:chOff x="0" y="0"/>
            <a:chExt cx="1259398" cy="97004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59398" cy="970044"/>
            </a:xfrm>
            <a:custGeom>
              <a:avLst/>
              <a:gdLst/>
              <a:ahLst/>
              <a:cxnLst/>
              <a:rect l="l" t="t" r="r" b="b"/>
              <a:pathLst>
                <a:path w="1259398" h="970044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3"/>
              <a:stretch>
                <a:fillRect l="-342" r="-342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2572253" y="4248150"/>
            <a:ext cx="4649694" cy="3581400"/>
            <a:chOff x="0" y="0"/>
            <a:chExt cx="1259398" cy="97004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59398" cy="970044"/>
            </a:xfrm>
            <a:custGeom>
              <a:avLst/>
              <a:gdLst/>
              <a:ahLst/>
              <a:cxnLst/>
              <a:rect l="l" t="t" r="r" b="b"/>
              <a:pathLst>
                <a:path w="1259398" h="970044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4"/>
              <a:stretch>
                <a:fillRect l="-342" r="-342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021783" y="8302046"/>
            <a:ext cx="4738234" cy="566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99"/>
              </a:lnSpc>
            </a:pPr>
            <a:r>
              <a:rPr lang="en-US" sz="1714" spc="-25">
                <a:solidFill>
                  <a:srgbClr val="F4F5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This metric highlights performance trends over the last quarter using bold visual representation.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41066" y="3381375"/>
            <a:ext cx="4699667" cy="543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80"/>
              </a:lnSpc>
              <a:spcBef>
                <a:spcPct val="0"/>
              </a:spcBef>
            </a:pPr>
            <a:r>
              <a:rPr lang="en-US" sz="3800" u="none" strike="noStrike" spc="-95">
                <a:solidFill>
                  <a:srgbClr val="F4F5F7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Metric Performance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773192" y="8302046"/>
            <a:ext cx="4741615" cy="861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99"/>
              </a:lnSpc>
            </a:pPr>
            <a:r>
              <a:rPr lang="en-US" sz="1714" spc="-25">
                <a:solidFill>
                  <a:srgbClr val="F4F5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User engagement metrics emphasize content interaction and audience reach for strategic insights.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773192" y="3381375"/>
            <a:ext cx="4741615" cy="543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80"/>
              </a:lnSpc>
              <a:spcBef>
                <a:spcPct val="0"/>
              </a:spcBef>
            </a:pPr>
            <a:r>
              <a:rPr lang="en-US" sz="3800" u="none" strike="noStrike" spc="-95">
                <a:solidFill>
                  <a:srgbClr val="F4F5F7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User Engagement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551109" y="8300894"/>
            <a:ext cx="4691983" cy="861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99"/>
              </a:lnSpc>
            </a:pPr>
            <a:r>
              <a:rPr lang="en-US" sz="1714" spc="-25">
                <a:solidFill>
                  <a:srgbClr val="F4F5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This visual compares growth rates, illustrating significant progress and potential opportunities for expansion.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551109" y="3381375"/>
            <a:ext cx="4691983" cy="543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80"/>
              </a:lnSpc>
            </a:pPr>
            <a:r>
              <a:rPr lang="en-US" sz="3800" spc="-95">
                <a:solidFill>
                  <a:srgbClr val="F4F5F7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Growth Rates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66750" y="809625"/>
            <a:ext cx="16954500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00"/>
              </a:lnSpc>
            </a:pPr>
            <a:r>
              <a:rPr lang="en-US" sz="8000" spc="-200">
                <a:solidFill>
                  <a:srgbClr val="6B7A8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Key Metrics Overview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6B7A8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3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66750" y="5143500"/>
            <a:ext cx="5448300" cy="4476750"/>
            <a:chOff x="0" y="0"/>
            <a:chExt cx="1631088" cy="1340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31088" cy="1340230"/>
            </a:xfrm>
            <a:custGeom>
              <a:avLst/>
              <a:gdLst/>
              <a:ahLst/>
              <a:cxnLst/>
              <a:rect l="l" t="t" r="r" b="b"/>
              <a:pathLst>
                <a:path w="1631088" h="1340230">
                  <a:moveTo>
                    <a:pt x="28420" y="0"/>
                  </a:moveTo>
                  <a:lnTo>
                    <a:pt x="1602669" y="0"/>
                  </a:lnTo>
                  <a:cubicBezTo>
                    <a:pt x="1618365" y="0"/>
                    <a:pt x="1631088" y="12724"/>
                    <a:pt x="1631088" y="28420"/>
                  </a:cubicBezTo>
                  <a:lnTo>
                    <a:pt x="1631088" y="1311810"/>
                  </a:lnTo>
                  <a:cubicBezTo>
                    <a:pt x="1631088" y="1327506"/>
                    <a:pt x="1618365" y="1340230"/>
                    <a:pt x="1602669" y="1340230"/>
                  </a:cubicBezTo>
                  <a:lnTo>
                    <a:pt x="28420" y="1340230"/>
                  </a:lnTo>
                  <a:cubicBezTo>
                    <a:pt x="12724" y="1340230"/>
                    <a:pt x="0" y="1327506"/>
                    <a:pt x="0" y="1311810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blipFill>
              <a:blip r:embed="rId2"/>
              <a:stretch>
                <a:fillRect l="-332" r="-332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6419850" y="5143500"/>
            <a:ext cx="5448300" cy="4476750"/>
            <a:chOff x="0" y="0"/>
            <a:chExt cx="1631088" cy="13402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1088" cy="1340230"/>
            </a:xfrm>
            <a:custGeom>
              <a:avLst/>
              <a:gdLst/>
              <a:ahLst/>
              <a:cxnLst/>
              <a:rect l="l" t="t" r="r" b="b"/>
              <a:pathLst>
                <a:path w="1631088" h="1340230">
                  <a:moveTo>
                    <a:pt x="28420" y="0"/>
                  </a:moveTo>
                  <a:lnTo>
                    <a:pt x="1602669" y="0"/>
                  </a:lnTo>
                  <a:cubicBezTo>
                    <a:pt x="1618365" y="0"/>
                    <a:pt x="1631088" y="12724"/>
                    <a:pt x="1631088" y="28420"/>
                  </a:cubicBezTo>
                  <a:lnTo>
                    <a:pt x="1631088" y="1311810"/>
                  </a:lnTo>
                  <a:cubicBezTo>
                    <a:pt x="1631088" y="1327506"/>
                    <a:pt x="1618365" y="1340230"/>
                    <a:pt x="1602669" y="1340230"/>
                  </a:cubicBezTo>
                  <a:lnTo>
                    <a:pt x="28420" y="1340230"/>
                  </a:lnTo>
                  <a:cubicBezTo>
                    <a:pt x="12724" y="1340230"/>
                    <a:pt x="0" y="1327506"/>
                    <a:pt x="0" y="1311810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blipFill>
              <a:blip r:embed="rId3"/>
              <a:stretch>
                <a:fillRect l="-332" r="-332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12172950" y="5143500"/>
            <a:ext cx="5442841" cy="4476750"/>
            <a:chOff x="0" y="0"/>
            <a:chExt cx="1629454" cy="134023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29454" cy="1340230"/>
            </a:xfrm>
            <a:custGeom>
              <a:avLst/>
              <a:gdLst/>
              <a:ahLst/>
              <a:cxnLst/>
              <a:rect l="l" t="t" r="r" b="b"/>
              <a:pathLst>
                <a:path w="1629454" h="1340230">
                  <a:moveTo>
                    <a:pt x="28448" y="0"/>
                  </a:moveTo>
                  <a:lnTo>
                    <a:pt x="1601006" y="0"/>
                  </a:lnTo>
                  <a:cubicBezTo>
                    <a:pt x="1608551" y="0"/>
                    <a:pt x="1615787" y="2997"/>
                    <a:pt x="1621122" y="8332"/>
                  </a:cubicBezTo>
                  <a:cubicBezTo>
                    <a:pt x="1626457" y="13667"/>
                    <a:pt x="1629454" y="20903"/>
                    <a:pt x="1629454" y="28448"/>
                  </a:cubicBezTo>
                  <a:lnTo>
                    <a:pt x="1629454" y="1311782"/>
                  </a:lnTo>
                  <a:cubicBezTo>
                    <a:pt x="1629454" y="1319327"/>
                    <a:pt x="1626457" y="1326563"/>
                    <a:pt x="1621122" y="1331898"/>
                  </a:cubicBezTo>
                  <a:cubicBezTo>
                    <a:pt x="1615787" y="1337233"/>
                    <a:pt x="1608551" y="1340230"/>
                    <a:pt x="1601006" y="1340230"/>
                  </a:cubicBezTo>
                  <a:lnTo>
                    <a:pt x="28448" y="1340230"/>
                  </a:lnTo>
                  <a:cubicBezTo>
                    <a:pt x="20903" y="1340230"/>
                    <a:pt x="13667" y="1337233"/>
                    <a:pt x="8332" y="1331898"/>
                  </a:cubicBezTo>
                  <a:cubicBezTo>
                    <a:pt x="2997" y="1326563"/>
                    <a:pt x="0" y="1319327"/>
                    <a:pt x="0" y="1311782"/>
                  </a:cubicBezTo>
                  <a:lnTo>
                    <a:pt x="0" y="28448"/>
                  </a:lnTo>
                  <a:cubicBezTo>
                    <a:pt x="0" y="20903"/>
                    <a:pt x="2997" y="13667"/>
                    <a:pt x="8332" y="8332"/>
                  </a:cubicBezTo>
                  <a:cubicBezTo>
                    <a:pt x="13667" y="2997"/>
                    <a:pt x="20903" y="0"/>
                    <a:pt x="28448" y="0"/>
                  </a:cubicBezTo>
                  <a:close/>
                </a:path>
              </a:pathLst>
            </a:custGeom>
            <a:blipFill>
              <a:blip r:embed="rId4"/>
              <a:stretch>
                <a:fillRect l="-383" r="-382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9" name="Freeform 9"/>
          <p:cNvSpPr/>
          <p:nvPr/>
        </p:nvSpPr>
        <p:spPr>
          <a:xfrm rot="-3117037">
            <a:off x="16099474" y="7952721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0" name="Group 10"/>
          <p:cNvGrpSpPr/>
          <p:nvPr/>
        </p:nvGrpSpPr>
        <p:grpSpPr>
          <a:xfrm>
            <a:off x="666750" y="666750"/>
            <a:ext cx="15516225" cy="3846513"/>
            <a:chOff x="0" y="0"/>
            <a:chExt cx="20688300" cy="512868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66675"/>
              <a:ext cx="20688300" cy="1554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800"/>
                </a:lnSpc>
              </a:pPr>
              <a:r>
                <a:rPr lang="en-US" sz="8000" spc="-240">
                  <a:solidFill>
                    <a:srgbClr val="6B7A8F"/>
                  </a:solidFill>
                  <a:latin typeface="Georgia Pro Condensed"/>
                  <a:ea typeface="Georgia Pro Condensed"/>
                  <a:cs typeface="Georgia Pro Condensed"/>
                  <a:sym typeface="Georgia Pro Condensed"/>
                </a:rPr>
                <a:t>Expanded Charts and Trend Lines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387600"/>
              <a:ext cx="14481810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00"/>
                </a:lnSpc>
                <a:spcBef>
                  <a:spcPct val="0"/>
                </a:spcBef>
              </a:pPr>
              <a:r>
                <a:rPr lang="en-US" sz="2500" b="1" spc="-37">
                  <a:solidFill>
                    <a:srgbClr val="6B7A8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Visualizing Key Metrics Effectively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371850"/>
              <a:ext cx="14481810" cy="1756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99"/>
                </a:lnSpc>
              </a:pPr>
              <a:r>
                <a:rPr lang="en-US" sz="2499" spc="-37">
                  <a:solidFill>
                    <a:srgbClr val="6B7A8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This section highlights the importance of utilizing </a:t>
              </a:r>
              <a:r>
                <a:rPr lang="en-US" sz="2499" b="1" spc="-37">
                  <a:solidFill>
                    <a:srgbClr val="6B7A8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expanded charts</a:t>
              </a:r>
              <a:r>
                <a:rPr lang="en-US" sz="2499" spc="-37">
                  <a:solidFill>
                    <a:srgbClr val="6B7A8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and trend lines to present key metrics clearly and concisely for better decision-making and insights.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AB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6B7A8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4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66750" y="666750"/>
            <a:ext cx="16954500" cy="8953500"/>
            <a:chOff x="0" y="0"/>
            <a:chExt cx="4465383" cy="23581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65383" cy="2358124"/>
            </a:xfrm>
            <a:custGeom>
              <a:avLst/>
              <a:gdLst/>
              <a:ahLst/>
              <a:cxnLst/>
              <a:rect l="l" t="t" r="r" b="b"/>
              <a:pathLst>
                <a:path w="4465383" h="2358124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F4F5F7"/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800225" y="1562100"/>
            <a:ext cx="13249275" cy="2067009"/>
            <a:chOff x="0" y="0"/>
            <a:chExt cx="17665700" cy="2756012"/>
          </a:xfrm>
        </p:grpSpPr>
        <p:sp>
          <p:nvSpPr>
            <p:cNvPr id="7" name="TextBox 7"/>
            <p:cNvSpPr txBox="1"/>
            <p:nvPr/>
          </p:nvSpPr>
          <p:spPr>
            <a:xfrm>
              <a:off x="0" y="-85725"/>
              <a:ext cx="17665700" cy="1702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400"/>
                </a:lnSpc>
              </a:pPr>
              <a:r>
                <a:rPr lang="en-US" sz="8000" spc="-240">
                  <a:solidFill>
                    <a:srgbClr val="6B7A8F"/>
                  </a:solidFill>
                  <a:latin typeface="Georgia Pro Condensed"/>
                  <a:ea typeface="Georgia Pro Condensed"/>
                  <a:cs typeface="Georgia Pro Condensed"/>
                  <a:sym typeface="Georgia Pro Condensed"/>
                </a:rPr>
                <a:t>Summary Insights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197212"/>
              <a:ext cx="17665700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00"/>
                </a:lnSpc>
                <a:spcBef>
                  <a:spcPct val="0"/>
                </a:spcBef>
              </a:pPr>
              <a:r>
                <a:rPr lang="en-US" sz="2500" b="1" spc="-37">
                  <a:solidFill>
                    <a:srgbClr val="6B7A8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Key Takeaways for Effective Infographics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800225" y="5143500"/>
            <a:ext cx="4308497" cy="2606675"/>
            <a:chOff x="0" y="0"/>
            <a:chExt cx="5744662" cy="347556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9525"/>
              <a:ext cx="5744662" cy="523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99"/>
                </a:lnSpc>
                <a:spcBef>
                  <a:spcPct val="0"/>
                </a:spcBef>
              </a:pPr>
              <a:r>
                <a:rPr lang="en-US" sz="2499" b="1" spc="-37">
                  <a:solidFill>
                    <a:srgbClr val="6B7A8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Clarity Matters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079500"/>
              <a:ext cx="5744662" cy="2396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</a:pPr>
              <a:r>
                <a:rPr lang="en-US" sz="2000" u="none" strike="noStrike" spc="-30">
                  <a:solidFill>
                    <a:srgbClr val="6B7A8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Using bold typography and clean layouts ensures that key metrics are easily understood, allowing for </a:t>
              </a:r>
              <a:r>
                <a:rPr lang="en-US" sz="2000" b="1" u="none" strike="noStrike" spc="-30">
                  <a:solidFill>
                    <a:srgbClr val="6B7A8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quick data digestion</a:t>
              </a:r>
              <a:r>
                <a:rPr lang="en-US" sz="2000" u="none" strike="noStrike" spc="-30">
                  <a:solidFill>
                    <a:srgbClr val="6B7A8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and effective communication during presentations.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291388" y="5143500"/>
            <a:ext cx="4010025" cy="2930525"/>
            <a:chOff x="0" y="0"/>
            <a:chExt cx="5346700" cy="3907367"/>
          </a:xfrm>
        </p:grpSpPr>
        <p:sp>
          <p:nvSpPr>
            <p:cNvPr id="13" name="TextBox 13"/>
            <p:cNvSpPr txBox="1"/>
            <p:nvPr/>
          </p:nvSpPr>
          <p:spPr>
            <a:xfrm>
              <a:off x="0" y="9525"/>
              <a:ext cx="5346700" cy="523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99"/>
                </a:lnSpc>
                <a:spcBef>
                  <a:spcPct val="0"/>
                </a:spcBef>
              </a:pPr>
              <a:r>
                <a:rPr lang="en-US" sz="2499" b="1" spc="-37">
                  <a:solidFill>
                    <a:srgbClr val="6B7A8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Modular Flexibility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079500"/>
              <a:ext cx="5346700" cy="28278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</a:pPr>
              <a:r>
                <a:rPr lang="en-US" sz="2000" u="none" strike="noStrike" spc="-30">
                  <a:solidFill>
                    <a:srgbClr val="6B7A8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Modular design allows users to rearrange components effortlessly, enabling the customization of presentations based on audience needs or specific </a:t>
              </a:r>
              <a:r>
                <a:rPr lang="en-US" sz="2000" b="1" u="none" strike="noStrike" spc="-30">
                  <a:solidFill>
                    <a:srgbClr val="6B7A8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data highlights</a:t>
              </a:r>
              <a:r>
                <a:rPr lang="en-US" sz="2000" u="none" strike="noStrike" spc="-30">
                  <a:solidFill>
                    <a:srgbClr val="6B7A8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without extensive redesign.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172950" y="5143500"/>
            <a:ext cx="4010025" cy="3311525"/>
            <a:chOff x="0" y="0"/>
            <a:chExt cx="5346700" cy="4415367"/>
          </a:xfrm>
        </p:grpSpPr>
        <p:sp>
          <p:nvSpPr>
            <p:cNvPr id="16" name="TextBox 16"/>
            <p:cNvSpPr txBox="1"/>
            <p:nvPr/>
          </p:nvSpPr>
          <p:spPr>
            <a:xfrm>
              <a:off x="0" y="9525"/>
              <a:ext cx="5346700" cy="523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99"/>
                </a:lnSpc>
                <a:spcBef>
                  <a:spcPct val="0"/>
                </a:spcBef>
              </a:pPr>
              <a:r>
                <a:rPr lang="en-US" sz="2499" b="1" spc="-37">
                  <a:solidFill>
                    <a:srgbClr val="6B7A8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Visual Engagement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079500"/>
              <a:ext cx="5346700" cy="33358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</a:pPr>
              <a:r>
                <a:rPr lang="en-US" sz="2000" u="none" strike="noStrike" spc="-30">
                  <a:solidFill>
                    <a:srgbClr val="6B7A8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Incorporating geometric vector illustrations and consistent iconography enhances the visual appeal, making infographics not only informative but also engaging, fostering better retention of </a:t>
              </a:r>
              <a:r>
                <a:rPr lang="en-US" sz="2000" b="1" u="none" strike="noStrike" spc="-30">
                  <a:solidFill>
                    <a:srgbClr val="6B7A8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key information</a:t>
              </a:r>
              <a:r>
                <a:rPr lang="en-US" sz="2000" u="none" strike="noStrike" spc="-30">
                  <a:solidFill>
                    <a:srgbClr val="6B7A8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.</a:t>
              </a:r>
            </a:p>
          </p:txBody>
        </p:sp>
      </p:grpSp>
      <p:sp>
        <p:nvSpPr>
          <p:cNvPr id="18" name="Freeform 18"/>
          <p:cNvSpPr/>
          <p:nvPr/>
        </p:nvSpPr>
        <p:spPr>
          <a:xfrm rot="-3117037">
            <a:off x="16099474" y="7952721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809625"/>
            <a:ext cx="16954500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</a:pPr>
            <a:r>
              <a:rPr lang="en-US" sz="8000">
                <a:solidFill>
                  <a:srgbClr val="6B7A8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High-Level Process Overview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105025" y="4259580"/>
            <a:ext cx="6886575" cy="1399223"/>
            <a:chOff x="0" y="0"/>
            <a:chExt cx="9182100" cy="1865630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9182100" cy="660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spc="-44">
                  <a:solidFill>
                    <a:srgbClr val="6B7A8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Step One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304714"/>
              <a:ext cx="9182100" cy="560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 b="1" u="none" strike="noStrike" spc="-37">
                  <a:solidFill>
                    <a:srgbClr val="6B7A8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Identify goals</a:t>
              </a:r>
              <a:r>
                <a:rPr lang="en-US" sz="2499" u="none" strike="noStrike" spc="-37">
                  <a:solidFill>
                    <a:srgbClr val="6B7A8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and objectives for the process.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734675" y="6944836"/>
            <a:ext cx="6886575" cy="1399223"/>
            <a:chOff x="0" y="0"/>
            <a:chExt cx="9182100" cy="1865630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9182100" cy="660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u="none" strike="noStrike" spc="-44">
                  <a:solidFill>
                    <a:srgbClr val="6B7A8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Step Four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304714"/>
              <a:ext cx="9182100" cy="560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 b="1" u="none" strike="noStrike" spc="-37">
                  <a:solidFill>
                    <a:srgbClr val="6B7A8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Monitor progress</a:t>
              </a:r>
              <a:r>
                <a:rPr lang="en-US" sz="2499" u="none" strike="noStrike" spc="-37">
                  <a:solidFill>
                    <a:srgbClr val="6B7A8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regularly to ensure success.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105025" y="6937534"/>
            <a:ext cx="6886575" cy="1445419"/>
            <a:chOff x="0" y="0"/>
            <a:chExt cx="9182100" cy="192722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9182100" cy="660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u="none" strike="noStrike" spc="-44">
                  <a:solidFill>
                    <a:srgbClr val="6B7A8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Step Two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366308"/>
              <a:ext cx="9182100" cy="560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 b="1" u="none" strike="noStrike" spc="-37">
                  <a:solidFill>
                    <a:srgbClr val="6B7A8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Map out</a:t>
              </a:r>
              <a:r>
                <a:rPr lang="en-US" sz="2499" u="none" strike="noStrike" spc="-37">
                  <a:solidFill>
                    <a:srgbClr val="6B7A8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the necessary steps to achieve goals.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66750" y="4244340"/>
            <a:ext cx="864987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6B7A8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96400" y="4250055"/>
            <a:ext cx="864987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6B7A8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96400" y="6936105"/>
            <a:ext cx="864987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6B7A8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6750" y="6930390"/>
            <a:ext cx="864987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799" u="none">
                <a:solidFill>
                  <a:srgbClr val="6B7A8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02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0734675" y="4258786"/>
            <a:ext cx="6886575" cy="1399223"/>
            <a:chOff x="0" y="0"/>
            <a:chExt cx="9182100" cy="1865630"/>
          </a:xfrm>
        </p:grpSpPr>
        <p:sp>
          <p:nvSpPr>
            <p:cNvPr id="17" name="TextBox 17"/>
            <p:cNvSpPr txBox="1"/>
            <p:nvPr/>
          </p:nvSpPr>
          <p:spPr>
            <a:xfrm>
              <a:off x="0" y="0"/>
              <a:ext cx="9182100" cy="660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u="none" strike="noStrike" spc="-44">
                  <a:solidFill>
                    <a:srgbClr val="6B7A8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Step Three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304714"/>
              <a:ext cx="9182100" cy="560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 b="1" u="none" strike="noStrike" spc="-37">
                  <a:solidFill>
                    <a:srgbClr val="6B7A8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Assign roles</a:t>
              </a:r>
              <a:r>
                <a:rPr lang="en-US" sz="2499" u="none" strike="noStrike" spc="-37">
                  <a:solidFill>
                    <a:srgbClr val="6B7A8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to team members for each step.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7A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666750"/>
            <a:ext cx="4010025" cy="2340610"/>
            <a:chOff x="0" y="0"/>
            <a:chExt cx="1029283" cy="6007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29283" cy="600782"/>
            </a:xfrm>
            <a:custGeom>
              <a:avLst/>
              <a:gdLst/>
              <a:ahLst/>
              <a:cxnLst/>
              <a:rect l="l" t="t" r="r" b="b"/>
              <a:pathLst>
                <a:path w="1029283" h="600782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62169"/>
                  </a:lnTo>
                  <a:cubicBezTo>
                    <a:pt x="1029283" y="583494"/>
                    <a:pt x="1011996" y="600782"/>
                    <a:pt x="990671" y="600782"/>
                  </a:cubicBezTo>
                  <a:lnTo>
                    <a:pt x="38613" y="600782"/>
                  </a:lnTo>
                  <a:cubicBezTo>
                    <a:pt x="17288" y="600782"/>
                    <a:pt x="0" y="583494"/>
                    <a:pt x="0" y="562169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2"/>
              <a:stretch>
                <a:fillRect l="-102" r="-102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3611225" y="666750"/>
            <a:ext cx="4010025" cy="2340610"/>
            <a:chOff x="0" y="0"/>
            <a:chExt cx="1029283" cy="6007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29283" cy="600782"/>
            </a:xfrm>
            <a:custGeom>
              <a:avLst/>
              <a:gdLst/>
              <a:ahLst/>
              <a:cxnLst/>
              <a:rect l="l" t="t" r="r" b="b"/>
              <a:pathLst>
                <a:path w="1029283" h="600782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62169"/>
                  </a:lnTo>
                  <a:cubicBezTo>
                    <a:pt x="1029283" y="583494"/>
                    <a:pt x="1011996" y="600782"/>
                    <a:pt x="990671" y="600782"/>
                  </a:cubicBezTo>
                  <a:lnTo>
                    <a:pt x="38613" y="600782"/>
                  </a:lnTo>
                  <a:cubicBezTo>
                    <a:pt x="17288" y="600782"/>
                    <a:pt x="0" y="583494"/>
                    <a:pt x="0" y="562169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3"/>
              <a:stretch>
                <a:fillRect l="-102" r="-102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9296400" y="5143500"/>
            <a:ext cx="4010025" cy="2239371"/>
            <a:chOff x="0" y="0"/>
            <a:chExt cx="1029283" cy="5747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29283" cy="574796"/>
            </a:xfrm>
            <a:custGeom>
              <a:avLst/>
              <a:gdLst/>
              <a:ahLst/>
              <a:cxnLst/>
              <a:rect l="l" t="t" r="r" b="b"/>
              <a:pathLst>
                <a:path w="1029283" h="574796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36184"/>
                  </a:lnTo>
                  <a:cubicBezTo>
                    <a:pt x="1029283" y="557509"/>
                    <a:pt x="1011996" y="574796"/>
                    <a:pt x="990671" y="574796"/>
                  </a:cubicBezTo>
                  <a:lnTo>
                    <a:pt x="38613" y="574796"/>
                  </a:lnTo>
                  <a:cubicBezTo>
                    <a:pt x="17288" y="574796"/>
                    <a:pt x="0" y="557509"/>
                    <a:pt x="0" y="536184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4"/>
              <a:stretch>
                <a:fillRect l="-423" r="-423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7858125" cy="10287000"/>
            <a:chOff x="0" y="0"/>
            <a:chExt cx="2069630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69630" cy="2709333"/>
            </a:xfrm>
            <a:custGeom>
              <a:avLst/>
              <a:gdLst/>
              <a:ahLst/>
              <a:cxnLst/>
              <a:rect l="l" t="t" r="r" b="b"/>
              <a:pathLst>
                <a:path w="2069630" h="2709333">
                  <a:moveTo>
                    <a:pt x="0" y="0"/>
                  </a:moveTo>
                  <a:lnTo>
                    <a:pt x="2069630" y="0"/>
                  </a:lnTo>
                  <a:lnTo>
                    <a:pt x="206963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4F5F7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06963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66750" y="733425"/>
            <a:ext cx="5753100" cy="3378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</a:pPr>
            <a:r>
              <a:rPr lang="en-US" sz="8000" spc="-240">
                <a:solidFill>
                  <a:srgbClr val="6B7A8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Detailed Explanation of Process Steps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296400" y="3344989"/>
            <a:ext cx="4010025" cy="1218438"/>
            <a:chOff x="0" y="0"/>
            <a:chExt cx="5346700" cy="162458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0"/>
              <a:ext cx="5345796" cy="60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2800" b="1" spc="-42">
                  <a:solidFill>
                    <a:srgbClr val="F4F5F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Step One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81939"/>
              <a:ext cx="5346700" cy="842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80"/>
                </a:lnSpc>
              </a:pPr>
              <a:r>
                <a:rPr lang="en-US" sz="2000" spc="-30">
                  <a:solidFill>
                    <a:srgbClr val="F4F5F7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Initiating the process with clear objectives.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611225" y="3352800"/>
            <a:ext cx="4010025" cy="1218438"/>
            <a:chOff x="0" y="0"/>
            <a:chExt cx="5346700" cy="1624584"/>
          </a:xfrm>
        </p:grpSpPr>
        <p:sp>
          <p:nvSpPr>
            <p:cNvPr id="16" name="TextBox 16"/>
            <p:cNvSpPr txBox="1"/>
            <p:nvPr/>
          </p:nvSpPr>
          <p:spPr>
            <a:xfrm>
              <a:off x="0" y="0"/>
              <a:ext cx="5345796" cy="60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2800" b="1" spc="-42">
                  <a:solidFill>
                    <a:srgbClr val="F4F5F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Step Two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81939"/>
              <a:ext cx="5346700" cy="842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80"/>
                </a:lnSpc>
                <a:spcBef>
                  <a:spcPct val="0"/>
                </a:spcBef>
              </a:pPr>
              <a:r>
                <a:rPr lang="en-US" sz="2000" u="none" strike="noStrike" spc="-30">
                  <a:solidFill>
                    <a:srgbClr val="F4F5F7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Implementing the necessary actions for progress.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296400" y="7829550"/>
            <a:ext cx="4010025" cy="1218438"/>
            <a:chOff x="0" y="0"/>
            <a:chExt cx="5346700" cy="1624584"/>
          </a:xfrm>
        </p:grpSpPr>
        <p:sp>
          <p:nvSpPr>
            <p:cNvPr id="19" name="TextBox 19"/>
            <p:cNvSpPr txBox="1"/>
            <p:nvPr/>
          </p:nvSpPr>
          <p:spPr>
            <a:xfrm>
              <a:off x="0" y="0"/>
              <a:ext cx="5345796" cy="60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2800" b="1" spc="-42">
                  <a:solidFill>
                    <a:srgbClr val="F4F5F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Step Three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781939"/>
              <a:ext cx="5346700" cy="842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80"/>
                </a:lnSpc>
              </a:pPr>
              <a:r>
                <a:rPr lang="en-US" sz="2000" spc="-30">
                  <a:solidFill>
                    <a:srgbClr val="F4F5F7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Completing the process and reviewing outcomes.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708153" y="7606302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666750"/>
            <a:ext cx="4010025" cy="2340610"/>
            <a:chOff x="0" y="0"/>
            <a:chExt cx="1029283" cy="6007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29283" cy="600782"/>
            </a:xfrm>
            <a:custGeom>
              <a:avLst/>
              <a:gdLst/>
              <a:ahLst/>
              <a:cxnLst/>
              <a:rect l="l" t="t" r="r" b="b"/>
              <a:pathLst>
                <a:path w="1029283" h="600782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62169"/>
                  </a:lnTo>
                  <a:cubicBezTo>
                    <a:pt x="1029283" y="583494"/>
                    <a:pt x="1011996" y="600782"/>
                    <a:pt x="990671" y="600782"/>
                  </a:cubicBezTo>
                  <a:lnTo>
                    <a:pt x="38613" y="600782"/>
                  </a:lnTo>
                  <a:cubicBezTo>
                    <a:pt x="17288" y="600782"/>
                    <a:pt x="0" y="583494"/>
                    <a:pt x="0" y="562169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2"/>
              <a:stretch>
                <a:fillRect l="-102" r="-102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3611225" y="666750"/>
            <a:ext cx="4010025" cy="2340610"/>
            <a:chOff x="0" y="0"/>
            <a:chExt cx="1029283" cy="6007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29283" cy="600782"/>
            </a:xfrm>
            <a:custGeom>
              <a:avLst/>
              <a:gdLst/>
              <a:ahLst/>
              <a:cxnLst/>
              <a:rect l="l" t="t" r="r" b="b"/>
              <a:pathLst>
                <a:path w="1029283" h="600782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62169"/>
                  </a:lnTo>
                  <a:cubicBezTo>
                    <a:pt x="1029283" y="583494"/>
                    <a:pt x="1011996" y="600782"/>
                    <a:pt x="990671" y="600782"/>
                  </a:cubicBezTo>
                  <a:lnTo>
                    <a:pt x="38613" y="600782"/>
                  </a:lnTo>
                  <a:cubicBezTo>
                    <a:pt x="17288" y="600782"/>
                    <a:pt x="0" y="583494"/>
                    <a:pt x="0" y="562169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3"/>
              <a:stretch>
                <a:fillRect l="-102" r="-102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9296400" y="5143500"/>
            <a:ext cx="4010025" cy="2239371"/>
            <a:chOff x="0" y="0"/>
            <a:chExt cx="1029283" cy="5747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29283" cy="574796"/>
            </a:xfrm>
            <a:custGeom>
              <a:avLst/>
              <a:gdLst/>
              <a:ahLst/>
              <a:cxnLst/>
              <a:rect l="l" t="t" r="r" b="b"/>
              <a:pathLst>
                <a:path w="1029283" h="574796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36184"/>
                  </a:lnTo>
                  <a:cubicBezTo>
                    <a:pt x="1029283" y="557509"/>
                    <a:pt x="1011996" y="574796"/>
                    <a:pt x="990671" y="574796"/>
                  </a:cubicBezTo>
                  <a:lnTo>
                    <a:pt x="38613" y="574796"/>
                  </a:lnTo>
                  <a:cubicBezTo>
                    <a:pt x="17288" y="574796"/>
                    <a:pt x="0" y="557509"/>
                    <a:pt x="0" y="536184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4"/>
              <a:stretch>
                <a:fillRect l="-423" r="-423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7858125" cy="10287000"/>
            <a:chOff x="0" y="0"/>
            <a:chExt cx="2069630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69630" cy="2709333"/>
            </a:xfrm>
            <a:custGeom>
              <a:avLst/>
              <a:gdLst/>
              <a:ahLst/>
              <a:cxnLst/>
              <a:rect l="l" t="t" r="r" b="b"/>
              <a:pathLst>
                <a:path w="2069630" h="2709333">
                  <a:moveTo>
                    <a:pt x="0" y="0"/>
                  </a:moveTo>
                  <a:lnTo>
                    <a:pt x="2069630" y="0"/>
                  </a:lnTo>
                  <a:lnTo>
                    <a:pt x="206963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EC6CD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06963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66750" y="733425"/>
            <a:ext cx="5753100" cy="4492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</a:pPr>
            <a:r>
              <a:rPr lang="en-US" sz="8000" spc="-240">
                <a:solidFill>
                  <a:srgbClr val="6B7A8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Variations and Parallel Workflows in Projects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296400" y="3344989"/>
            <a:ext cx="4010025" cy="1218438"/>
            <a:chOff x="0" y="0"/>
            <a:chExt cx="5346700" cy="162458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0"/>
              <a:ext cx="5345796" cy="60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2800" b="1" spc="-42">
                  <a:solidFill>
                    <a:srgbClr val="6B7A8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Step Comparison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81939"/>
              <a:ext cx="5346700" cy="842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80"/>
                </a:lnSpc>
              </a:pPr>
              <a:r>
                <a:rPr lang="en-US" sz="2000" spc="-30">
                  <a:solidFill>
                    <a:srgbClr val="6B7A8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Visualizes differences between two workflows efficiently.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611225" y="3352800"/>
            <a:ext cx="4010025" cy="1218438"/>
            <a:chOff x="0" y="0"/>
            <a:chExt cx="5346700" cy="1624584"/>
          </a:xfrm>
        </p:grpSpPr>
        <p:sp>
          <p:nvSpPr>
            <p:cNvPr id="16" name="TextBox 16"/>
            <p:cNvSpPr txBox="1"/>
            <p:nvPr/>
          </p:nvSpPr>
          <p:spPr>
            <a:xfrm>
              <a:off x="0" y="0"/>
              <a:ext cx="5345796" cy="60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2800" b="1" spc="-42">
                  <a:solidFill>
                    <a:srgbClr val="6B7A8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Process Efficiency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81939"/>
              <a:ext cx="5346700" cy="842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80"/>
                </a:lnSpc>
                <a:spcBef>
                  <a:spcPct val="0"/>
                </a:spcBef>
              </a:pPr>
              <a:r>
                <a:rPr lang="en-US" sz="2000" u="none" strike="noStrike" spc="-30">
                  <a:solidFill>
                    <a:srgbClr val="6B7A8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Highlights strengths and weaknesses in each approach.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296400" y="7829550"/>
            <a:ext cx="4010025" cy="1218438"/>
            <a:chOff x="0" y="0"/>
            <a:chExt cx="5346700" cy="1624584"/>
          </a:xfrm>
        </p:grpSpPr>
        <p:sp>
          <p:nvSpPr>
            <p:cNvPr id="19" name="TextBox 19"/>
            <p:cNvSpPr txBox="1"/>
            <p:nvPr/>
          </p:nvSpPr>
          <p:spPr>
            <a:xfrm>
              <a:off x="0" y="0"/>
              <a:ext cx="5345796" cy="60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2800" b="1" spc="-42">
                  <a:solidFill>
                    <a:srgbClr val="6B7A8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Timeline Analysis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781939"/>
              <a:ext cx="5346700" cy="842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80"/>
                </a:lnSpc>
              </a:pPr>
              <a:r>
                <a:rPr lang="en-US" sz="2000" spc="-30">
                  <a:solidFill>
                    <a:srgbClr val="6B7A8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Compares project timelines for better planning decisions.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708153" y="7606302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7A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666750"/>
            <a:ext cx="4010025" cy="6716121"/>
            <a:chOff x="0" y="0"/>
            <a:chExt cx="698915" cy="11705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915" cy="1170566"/>
            </a:xfrm>
            <a:custGeom>
              <a:avLst/>
              <a:gdLst/>
              <a:ahLst/>
              <a:cxnLst/>
              <a:rect l="l" t="t" r="r" b="b"/>
              <a:pathLst>
                <a:path w="698915" h="1170566">
                  <a:moveTo>
                    <a:pt x="38613" y="0"/>
                  </a:moveTo>
                  <a:lnTo>
                    <a:pt x="660302" y="0"/>
                  </a:lnTo>
                  <a:cubicBezTo>
                    <a:pt x="681627" y="0"/>
                    <a:pt x="698915" y="17288"/>
                    <a:pt x="698915" y="38613"/>
                  </a:cubicBezTo>
                  <a:lnTo>
                    <a:pt x="698915" y="1131953"/>
                  </a:lnTo>
                  <a:cubicBezTo>
                    <a:pt x="698915" y="1142194"/>
                    <a:pt x="694847" y="1152015"/>
                    <a:pt x="687606" y="1159256"/>
                  </a:cubicBezTo>
                  <a:cubicBezTo>
                    <a:pt x="680364" y="1166498"/>
                    <a:pt x="670543" y="1170566"/>
                    <a:pt x="660302" y="1170566"/>
                  </a:cubicBezTo>
                  <a:lnTo>
                    <a:pt x="38613" y="1170566"/>
                  </a:lnTo>
                  <a:cubicBezTo>
                    <a:pt x="17288" y="1170566"/>
                    <a:pt x="0" y="1153278"/>
                    <a:pt x="0" y="1131953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2"/>
              <a:stretch>
                <a:fillRect t="-279" b="-279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3611225" y="666750"/>
            <a:ext cx="4010025" cy="6716121"/>
            <a:chOff x="0" y="0"/>
            <a:chExt cx="698915" cy="11705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98915" cy="1170566"/>
            </a:xfrm>
            <a:custGeom>
              <a:avLst/>
              <a:gdLst/>
              <a:ahLst/>
              <a:cxnLst/>
              <a:rect l="l" t="t" r="r" b="b"/>
              <a:pathLst>
                <a:path w="698915" h="1170566">
                  <a:moveTo>
                    <a:pt x="38613" y="0"/>
                  </a:moveTo>
                  <a:lnTo>
                    <a:pt x="660302" y="0"/>
                  </a:lnTo>
                  <a:cubicBezTo>
                    <a:pt x="681627" y="0"/>
                    <a:pt x="698915" y="17288"/>
                    <a:pt x="698915" y="38613"/>
                  </a:cubicBezTo>
                  <a:lnTo>
                    <a:pt x="698915" y="1131953"/>
                  </a:lnTo>
                  <a:cubicBezTo>
                    <a:pt x="698915" y="1142194"/>
                    <a:pt x="694847" y="1152015"/>
                    <a:pt x="687606" y="1159256"/>
                  </a:cubicBezTo>
                  <a:cubicBezTo>
                    <a:pt x="680364" y="1166498"/>
                    <a:pt x="670543" y="1170566"/>
                    <a:pt x="660302" y="1170566"/>
                  </a:cubicBezTo>
                  <a:lnTo>
                    <a:pt x="38613" y="1170566"/>
                  </a:lnTo>
                  <a:cubicBezTo>
                    <a:pt x="17288" y="1170566"/>
                    <a:pt x="0" y="1153278"/>
                    <a:pt x="0" y="1131953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3"/>
              <a:stretch>
                <a:fillRect t="-279" b="-279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7858125" cy="10287000"/>
            <a:chOff x="0" y="0"/>
            <a:chExt cx="2069630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69630" cy="2709333"/>
            </a:xfrm>
            <a:custGeom>
              <a:avLst/>
              <a:gdLst/>
              <a:ahLst/>
              <a:cxnLst/>
              <a:rect l="l" t="t" r="r" b="b"/>
              <a:pathLst>
                <a:path w="2069630" h="2709333">
                  <a:moveTo>
                    <a:pt x="0" y="0"/>
                  </a:moveTo>
                  <a:lnTo>
                    <a:pt x="2069630" y="0"/>
                  </a:lnTo>
                  <a:lnTo>
                    <a:pt x="206963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4F5F7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6963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296400" y="7829550"/>
            <a:ext cx="2876550" cy="1183386"/>
            <a:chOff x="0" y="0"/>
            <a:chExt cx="3835400" cy="157784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3835400" cy="546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66"/>
                </a:lnSpc>
                <a:spcBef>
                  <a:spcPct val="0"/>
                </a:spcBef>
              </a:pPr>
              <a:r>
                <a:rPr lang="en-US" sz="2555" b="1" spc="-38">
                  <a:solidFill>
                    <a:srgbClr val="F4F5F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Metric Analysis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35203"/>
              <a:ext cx="3835400" cy="842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80"/>
                </a:lnSpc>
                <a:spcBef>
                  <a:spcPct val="0"/>
                </a:spcBef>
              </a:pPr>
              <a:r>
                <a:rPr lang="en-US" sz="2000" u="none" strike="noStrike" spc="-30">
                  <a:solidFill>
                    <a:srgbClr val="F4F5F7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Focus on essential KPIs for decision-making.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611225" y="7865173"/>
            <a:ext cx="2876550" cy="1183386"/>
            <a:chOff x="0" y="0"/>
            <a:chExt cx="3835400" cy="1577848"/>
          </a:xfrm>
        </p:grpSpPr>
        <p:sp>
          <p:nvSpPr>
            <p:cNvPr id="13" name="TextBox 13"/>
            <p:cNvSpPr txBox="1"/>
            <p:nvPr/>
          </p:nvSpPr>
          <p:spPr>
            <a:xfrm>
              <a:off x="0" y="0"/>
              <a:ext cx="3835400" cy="546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66"/>
                </a:lnSpc>
                <a:spcBef>
                  <a:spcPct val="0"/>
                </a:spcBef>
              </a:pPr>
              <a:r>
                <a:rPr lang="en-US" sz="2555" b="1" spc="-38">
                  <a:solidFill>
                    <a:srgbClr val="F4F5F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Visual Comparison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35203"/>
              <a:ext cx="3835400" cy="842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80"/>
                </a:lnSpc>
                <a:spcBef>
                  <a:spcPct val="0"/>
                </a:spcBef>
              </a:pPr>
              <a:r>
                <a:rPr lang="en-US" sz="2000" u="none" strike="noStrike" spc="-30">
                  <a:solidFill>
                    <a:srgbClr val="F4F5F7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Utilize charts for clear data insights.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66750" y="733425"/>
            <a:ext cx="7021245" cy="3378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</a:pPr>
            <a:r>
              <a:rPr lang="en-US" sz="8000" spc="-240">
                <a:solidFill>
                  <a:srgbClr val="6B7A8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Comparison Overview of Key Metrics</a:t>
            </a:r>
          </a:p>
        </p:txBody>
      </p:sp>
      <p:sp>
        <p:nvSpPr>
          <p:cNvPr id="16" name="Freeform 16"/>
          <p:cNvSpPr/>
          <p:nvPr/>
        </p:nvSpPr>
        <p:spPr>
          <a:xfrm>
            <a:off x="708153" y="7606302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666750"/>
            <a:ext cx="4010025" cy="2340610"/>
            <a:chOff x="0" y="0"/>
            <a:chExt cx="1029283" cy="6007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29283" cy="600782"/>
            </a:xfrm>
            <a:custGeom>
              <a:avLst/>
              <a:gdLst/>
              <a:ahLst/>
              <a:cxnLst/>
              <a:rect l="l" t="t" r="r" b="b"/>
              <a:pathLst>
                <a:path w="1029283" h="600782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62169"/>
                  </a:lnTo>
                  <a:cubicBezTo>
                    <a:pt x="1029283" y="583494"/>
                    <a:pt x="1011996" y="600782"/>
                    <a:pt x="990671" y="600782"/>
                  </a:cubicBezTo>
                  <a:lnTo>
                    <a:pt x="38613" y="600782"/>
                  </a:lnTo>
                  <a:cubicBezTo>
                    <a:pt x="17288" y="600782"/>
                    <a:pt x="0" y="583494"/>
                    <a:pt x="0" y="562169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2"/>
              <a:stretch>
                <a:fillRect l="-102" r="-102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3611225" y="5143500"/>
            <a:ext cx="4010025" cy="2238375"/>
            <a:chOff x="0" y="0"/>
            <a:chExt cx="1029283" cy="5745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29283" cy="574541"/>
            </a:xfrm>
            <a:custGeom>
              <a:avLst/>
              <a:gdLst/>
              <a:ahLst/>
              <a:cxnLst/>
              <a:rect l="l" t="t" r="r" b="b"/>
              <a:pathLst>
                <a:path w="1029283" h="574541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35928"/>
                  </a:lnTo>
                  <a:cubicBezTo>
                    <a:pt x="1029283" y="557253"/>
                    <a:pt x="1011996" y="574541"/>
                    <a:pt x="990671" y="574541"/>
                  </a:cubicBezTo>
                  <a:lnTo>
                    <a:pt x="38613" y="574541"/>
                  </a:lnTo>
                  <a:cubicBezTo>
                    <a:pt x="17288" y="574541"/>
                    <a:pt x="0" y="557253"/>
                    <a:pt x="0" y="535928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3"/>
              <a:stretch>
                <a:fillRect l="-401" r="-401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13611225" y="666750"/>
            <a:ext cx="4010025" cy="2340610"/>
            <a:chOff x="0" y="0"/>
            <a:chExt cx="1029283" cy="6007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29283" cy="600782"/>
            </a:xfrm>
            <a:custGeom>
              <a:avLst/>
              <a:gdLst/>
              <a:ahLst/>
              <a:cxnLst/>
              <a:rect l="l" t="t" r="r" b="b"/>
              <a:pathLst>
                <a:path w="1029283" h="600782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62169"/>
                  </a:lnTo>
                  <a:cubicBezTo>
                    <a:pt x="1029283" y="583494"/>
                    <a:pt x="1011996" y="600782"/>
                    <a:pt x="990671" y="600782"/>
                  </a:cubicBezTo>
                  <a:lnTo>
                    <a:pt x="38613" y="600782"/>
                  </a:lnTo>
                  <a:cubicBezTo>
                    <a:pt x="17288" y="600782"/>
                    <a:pt x="0" y="583494"/>
                    <a:pt x="0" y="562169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4"/>
              <a:stretch>
                <a:fillRect l="-102" r="-102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9296400" y="5143500"/>
            <a:ext cx="4010025" cy="2239371"/>
            <a:chOff x="0" y="0"/>
            <a:chExt cx="1029283" cy="57479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29283" cy="574796"/>
            </a:xfrm>
            <a:custGeom>
              <a:avLst/>
              <a:gdLst/>
              <a:ahLst/>
              <a:cxnLst/>
              <a:rect l="l" t="t" r="r" b="b"/>
              <a:pathLst>
                <a:path w="1029283" h="574796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36184"/>
                  </a:lnTo>
                  <a:cubicBezTo>
                    <a:pt x="1029283" y="557509"/>
                    <a:pt x="1011996" y="574796"/>
                    <a:pt x="990671" y="574796"/>
                  </a:cubicBezTo>
                  <a:lnTo>
                    <a:pt x="38613" y="574796"/>
                  </a:lnTo>
                  <a:cubicBezTo>
                    <a:pt x="17288" y="574796"/>
                    <a:pt x="0" y="557509"/>
                    <a:pt x="0" y="536184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5"/>
              <a:stretch>
                <a:fillRect l="-423" r="-423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7858125" cy="10287000"/>
            <a:chOff x="0" y="0"/>
            <a:chExt cx="2069630" cy="270933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69630" cy="2709333"/>
            </a:xfrm>
            <a:custGeom>
              <a:avLst/>
              <a:gdLst/>
              <a:ahLst/>
              <a:cxnLst/>
              <a:rect l="l" t="t" r="r" b="b"/>
              <a:pathLst>
                <a:path w="2069630" h="2709333">
                  <a:moveTo>
                    <a:pt x="0" y="0"/>
                  </a:moveTo>
                  <a:lnTo>
                    <a:pt x="2069630" y="0"/>
                  </a:lnTo>
                  <a:lnTo>
                    <a:pt x="206963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EC6CD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06963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66750" y="733425"/>
            <a:ext cx="5753100" cy="4492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</a:pPr>
            <a:r>
              <a:rPr lang="en-US" sz="8000" spc="-240">
                <a:solidFill>
                  <a:srgbClr val="6B7A8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Detailed Feature and Metric Comparison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296400" y="3344989"/>
            <a:ext cx="4010025" cy="1218438"/>
            <a:chOff x="0" y="0"/>
            <a:chExt cx="5346700" cy="1624584"/>
          </a:xfrm>
        </p:grpSpPr>
        <p:sp>
          <p:nvSpPr>
            <p:cNvPr id="15" name="TextBox 15"/>
            <p:cNvSpPr txBox="1"/>
            <p:nvPr/>
          </p:nvSpPr>
          <p:spPr>
            <a:xfrm>
              <a:off x="0" y="0"/>
              <a:ext cx="5345796" cy="60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2800" b="1" spc="-42">
                  <a:solidFill>
                    <a:srgbClr val="6B7A8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Feature A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781939"/>
              <a:ext cx="5346700" cy="842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80"/>
                </a:lnSpc>
              </a:pPr>
              <a:r>
                <a:rPr lang="en-US" sz="2000" spc="-30">
                  <a:solidFill>
                    <a:srgbClr val="6B7A8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This feature enhances user experience significantly.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611225" y="3352800"/>
            <a:ext cx="4010025" cy="1218438"/>
            <a:chOff x="0" y="0"/>
            <a:chExt cx="5346700" cy="1624584"/>
          </a:xfrm>
        </p:grpSpPr>
        <p:sp>
          <p:nvSpPr>
            <p:cNvPr id="18" name="TextBox 18"/>
            <p:cNvSpPr txBox="1"/>
            <p:nvPr/>
          </p:nvSpPr>
          <p:spPr>
            <a:xfrm>
              <a:off x="0" y="0"/>
              <a:ext cx="5345796" cy="60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2800" b="1" spc="-42">
                  <a:solidFill>
                    <a:srgbClr val="6B7A8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Feature B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781939"/>
              <a:ext cx="5346700" cy="842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80"/>
                </a:lnSpc>
              </a:pPr>
              <a:r>
                <a:rPr lang="en-US" sz="2000" spc="-30">
                  <a:solidFill>
                    <a:srgbClr val="6B7A8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This feature optimizes processing efficiency and speed.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296400" y="7829550"/>
            <a:ext cx="4010025" cy="1218438"/>
            <a:chOff x="0" y="0"/>
            <a:chExt cx="5346700" cy="1624584"/>
          </a:xfrm>
        </p:grpSpPr>
        <p:sp>
          <p:nvSpPr>
            <p:cNvPr id="21" name="TextBox 21"/>
            <p:cNvSpPr txBox="1"/>
            <p:nvPr/>
          </p:nvSpPr>
          <p:spPr>
            <a:xfrm>
              <a:off x="0" y="0"/>
              <a:ext cx="5345796" cy="60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2800" b="1" spc="-42">
                  <a:solidFill>
                    <a:srgbClr val="6B7A8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Feature C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781939"/>
              <a:ext cx="5346700" cy="842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80"/>
                </a:lnSpc>
              </a:pPr>
              <a:r>
                <a:rPr lang="en-US" sz="2000" spc="-30">
                  <a:solidFill>
                    <a:srgbClr val="6B7A8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This feature provides insightful analytical capabilities.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611225" y="7829550"/>
            <a:ext cx="4010025" cy="1218438"/>
            <a:chOff x="0" y="0"/>
            <a:chExt cx="5346700" cy="1624584"/>
          </a:xfrm>
        </p:grpSpPr>
        <p:sp>
          <p:nvSpPr>
            <p:cNvPr id="24" name="TextBox 24"/>
            <p:cNvSpPr txBox="1"/>
            <p:nvPr/>
          </p:nvSpPr>
          <p:spPr>
            <a:xfrm>
              <a:off x="0" y="0"/>
              <a:ext cx="5345796" cy="60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2800" b="1" spc="-42">
                  <a:solidFill>
                    <a:srgbClr val="6B7A8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Feature D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781939"/>
              <a:ext cx="5346700" cy="842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80"/>
                </a:lnSpc>
              </a:pPr>
              <a:r>
                <a:rPr lang="en-US" sz="2000" spc="-30">
                  <a:solidFill>
                    <a:srgbClr val="6B7A8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This feature ensures data accuracy and reliability.</a:t>
              </a:r>
            </a:p>
          </p:txBody>
        </p:sp>
      </p:grpSp>
      <p:sp>
        <p:nvSpPr>
          <p:cNvPr id="26" name="Freeform 26"/>
          <p:cNvSpPr/>
          <p:nvPr/>
        </p:nvSpPr>
        <p:spPr>
          <a:xfrm>
            <a:off x="708153" y="7606302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609</Words>
  <Application>Microsoft Office PowerPoint</Application>
  <PresentationFormat>Custom</PresentationFormat>
  <Paragraphs>90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Georgia Pro Condensed</vt:lpstr>
      <vt:lpstr>Calibri</vt:lpstr>
      <vt:lpstr>Helvetica World Bold</vt:lpstr>
      <vt:lpstr>Helvetica World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Infographic Templates for Professionals</dc:title>
  <dc:creator>PADMANAVA</dc:creator>
  <dc:description>Presentation - Infographic Templates for Professionals</dc:description>
  <cp:lastModifiedBy>mojumderpadmanava@gmail.com</cp:lastModifiedBy>
  <cp:revision>1</cp:revision>
  <dcterms:created xsi:type="dcterms:W3CDTF">2006-08-16T00:00:00Z</dcterms:created>
  <dcterms:modified xsi:type="dcterms:W3CDTF">2025-10-18T06:08:31Z</dcterms:modified>
  <dc:identifier>DAG14AfuJSo</dc:identifier>
</cp:coreProperties>
</file>